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32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78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434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61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976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82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899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23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041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264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F70B95-96DC-4D2D-9788-CE7F17143E4F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95D0C1-5EA2-4C12-8CE9-3864A406EDA1}" type="slidenum">
              <a:rPr lang="es-CL" smtClean="0"/>
              <a:t>‹#›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29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79A9-4CC6-4745-9DA1-B3F67820D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17" y="758952"/>
            <a:ext cx="11248007" cy="3566160"/>
          </a:xfrm>
        </p:spPr>
        <p:txBody>
          <a:bodyPr>
            <a:noAutofit/>
          </a:bodyPr>
          <a:lstStyle/>
          <a:p>
            <a:pPr algn="ctr"/>
            <a:r>
              <a:rPr lang="es-CL" sz="5400" dirty="0"/>
              <a:t>A General </a:t>
            </a:r>
            <a:r>
              <a:rPr lang="es-CL" sz="5400" dirty="0" err="1"/>
              <a:t>Graph-based</a:t>
            </a:r>
            <a:r>
              <a:rPr lang="es-CL" sz="5400" dirty="0"/>
              <a:t> </a:t>
            </a:r>
            <a:r>
              <a:rPr lang="es-CL" sz="5400" dirty="0" err="1"/>
              <a:t>Model</a:t>
            </a:r>
            <a:r>
              <a:rPr lang="es-CL" sz="5400" dirty="0"/>
              <a:t> </a:t>
            </a:r>
            <a:r>
              <a:rPr lang="es-CL" sz="5400" dirty="0" err="1"/>
              <a:t>for</a:t>
            </a:r>
            <a:r>
              <a:rPr lang="es-CL" sz="5400" dirty="0"/>
              <a:t> </a:t>
            </a:r>
            <a:r>
              <a:rPr lang="es-CL" sz="5400" dirty="0" err="1"/>
              <a:t>Recommendation</a:t>
            </a:r>
            <a:r>
              <a:rPr lang="es-CL" sz="5400" dirty="0"/>
              <a:t> in </a:t>
            </a:r>
            <a:r>
              <a:rPr lang="es-CL" sz="5400" dirty="0" err="1"/>
              <a:t>Event-based</a:t>
            </a:r>
            <a:r>
              <a:rPr lang="es-CL" sz="5400" dirty="0"/>
              <a:t> Social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BD892-2DFE-4376-A137-585F5E67E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CL" dirty="0" err="1"/>
              <a:t>Tuan-Anh</a:t>
            </a:r>
            <a:r>
              <a:rPr lang="es-CL" dirty="0"/>
              <a:t> Nguyen </a:t>
            </a:r>
            <a:r>
              <a:rPr lang="es-CL" dirty="0" err="1"/>
              <a:t>pham</a:t>
            </a:r>
            <a:r>
              <a:rPr lang="es-CL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02409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6E83-0EE1-42B0-8B3F-671C9905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Cercanía en el grafo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37DAB6-DC65-4095-9223-44D03E9B80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CL" sz="2800" dirty="0"/>
                  <a:t>Matriz de pesos entre cada par de identidades N, M que tengan alguna relación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sub>
                    </m:sSub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sub>
                    </m:sSub>
                  </m:oMath>
                </a14:m>
                <a:r>
                  <a:rPr lang="es-CL" sz="2800" dirty="0"/>
                  <a:t> normalizada por columnas y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1/|</m:t>
                    </m:r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s-CL" sz="2800" dirty="0"/>
                  <a:t> si la columna es vacía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𝐸𝑋</m:t>
                        </m:r>
                      </m:sub>
                    </m:sSub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(∆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s-CL" sz="2800" dirty="0"/>
                  <a:t> si existe una relación entre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s-CL" sz="2800" dirty="0"/>
                  <a:t> y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CL" sz="2800" dirty="0"/>
                  <a:t>, sino 0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37DAB6-DC65-4095-9223-44D03E9B8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62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BB9A-5BB8-470F-842C-B21374CB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Recomendación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68840-1E97-43E1-80B6-1FDBF4130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CL" sz="2800" dirty="0"/>
                  <a:t>Digamos que queremos recomendar grupos usuarios: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CL" sz="2800" dirty="0"/>
                  <a:t> codificación inicial </a:t>
                </a:r>
                <a:r>
                  <a:rPr lang="es-CL" sz="2800" dirty="0" err="1"/>
                  <a:t>one</a:t>
                </a:r>
                <a:r>
                  <a:rPr lang="es-CL" sz="2800" dirty="0"/>
                  <a:t> </a:t>
                </a:r>
                <a:r>
                  <a:rPr lang="es-CL" sz="2800" dirty="0" err="1"/>
                  <a:t>hot</a:t>
                </a:r>
                <a:r>
                  <a:rPr lang="es-CL" sz="2800" dirty="0"/>
                  <a:t> del usuario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CL" sz="2800" dirty="0"/>
                  <a:t> distribución de probabilidades sobre los distintos nodos de la red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68840-1E97-43E1-80B6-1FDBF4130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r="-27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64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BB9A-5BB8-470F-842C-B21374CB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Recomendando grupos a usuarios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68840-1E97-43E1-80B6-1FDBF4130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𝐸𝑈</m:t>
                        </m:r>
                      </m:sub>
                    </m:sSub>
                    <m:sSub>
                      <m:sSubPr>
                        <m:ctrlP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𝐸𝑈</m:t>
                        </m:r>
                      </m:sub>
                    </m:sSub>
                    <m:sSup>
                      <m:sSupPr>
                        <m:ctrlP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𝐺𝑈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𝐺𝑈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s-CL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s-CL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𝑈𝐸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sSub>
                      <m:sSubPr>
                        <m:ctrlPr>
                          <a:rPr lang="es-C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sSup>
                      <m:sSupPr>
                        <m:ctrlPr>
                          <a:rPr lang="es-C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𝐸𝐺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𝐸𝐺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𝑈𝐺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𝑈𝐺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𝑇𝐺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𝑇𝐺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𝑈𝑇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𝑈𝑇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𝐺𝑇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/>
              </a:p>
              <a:p>
                <a:pPr>
                  <a:lnSpc>
                    <a:spcPct val="150000"/>
                  </a:lnSpc>
                </a:pPr>
                <a:endParaRPr lang="es-CL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68840-1E97-43E1-80B6-1FDBF4130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99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BB9A-5BB8-470F-842C-B21374CB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Recomendando tags a grupos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68840-1E97-43E1-80B6-1FDBF4130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𝐸𝑈</m:t>
                        </m:r>
                      </m:sub>
                    </m:sSub>
                    <m:sSub>
                      <m:sSubPr>
                        <m:ctrlP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𝐸𝑈</m:t>
                        </m:r>
                      </m:sub>
                    </m:sSub>
                    <m:sSup>
                      <m:sSupPr>
                        <m:ctrlP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𝐺𝑈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𝐺𝑈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𝑈𝐸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sSub>
                      <m:sSubPr>
                        <m:ctrlPr>
                          <a:rPr lang="es-C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sSup>
                      <m:sSupPr>
                        <m:ctrlPr>
                          <a:rPr lang="es-C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𝐸𝐺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𝐸𝐺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𝑈𝐺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𝑈𝐺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𝑇𝐺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𝑇𝐺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s-CL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𝑈𝑇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𝑈𝑇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𝐺𝑇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/>
              </a:p>
              <a:p>
                <a:pPr>
                  <a:lnSpc>
                    <a:spcPct val="150000"/>
                  </a:lnSpc>
                </a:pPr>
                <a:endParaRPr lang="es-CL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68840-1E97-43E1-80B6-1FDBF4130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43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BB9A-5BB8-470F-842C-B21374CB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Recomendando eventos a usuarios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68840-1E97-43E1-80B6-1FDBF4130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𝐸𝑈</m:t>
                        </m:r>
                      </m:sub>
                    </m:sSub>
                    <m:sSub>
                      <m:sSubPr>
                        <m:ctrlP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𝐸𝑈</m:t>
                        </m:r>
                      </m:sub>
                    </m:sSub>
                    <m:sSup>
                      <m:sSupPr>
                        <m:ctrlP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𝐺𝑈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𝐺𝑈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s-CL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s-CL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𝑈𝐸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sSub>
                      <m:sSubPr>
                        <m:ctrlPr>
                          <a:rPr lang="es-C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sSup>
                      <m:sSupPr>
                        <m:ctrlPr>
                          <a:rPr lang="es-C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effectLst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b="0" i="1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>
                            <a:effectLst/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𝐸𝐺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𝐸𝐺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𝑈𝐺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𝑈𝐺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𝑇𝐺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𝑇𝐺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s-CL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𝑈𝑇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𝑈𝑇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𝐺𝑇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CL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s-CL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C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s-CL" sz="2800" dirty="0"/>
              </a:p>
              <a:p>
                <a:pPr>
                  <a:lnSpc>
                    <a:spcPct val="150000"/>
                  </a:lnSpc>
                </a:pPr>
                <a:endParaRPr lang="es-CL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68840-1E97-43E1-80B6-1FDBF4130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38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61BB9A-5BB8-470F-842C-B21374CBEE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dirty="0"/>
                  <a:t>Convergencia con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61BB9A-5BB8-470F-842C-B21374CBE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68840-1E97-43E1-80B6-1FDBF4130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s-CL" sz="2800" dirty="0"/>
                  <a:t>Si el grafo es conexo, los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s-CL" sz="2800" dirty="0"/>
                  <a:t> convergen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s-CL" sz="2800" dirty="0"/>
                  <a:t>El grafo es conexo ya que los nodos son conexiones se conectaron a todos los nodos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s-CL" sz="2800" dirty="0"/>
                  <a:t>Se hace ranking según la probabilidad 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s-CL" sz="2800" dirty="0"/>
                  <a:t> objetivo</a:t>
                </a:r>
              </a:p>
              <a:p>
                <a:pPr>
                  <a:lnSpc>
                    <a:spcPct val="150000"/>
                  </a:lnSpc>
                </a:pPr>
                <a:endParaRPr lang="es-CL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68840-1E97-43E1-80B6-1FDBF4130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>
                <a:blip r:embed="rId3"/>
                <a:stretch>
                  <a:fillRect l="-1939" r="-272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71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8449B-D9E2-497C-9904-19058EB2BE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dirty="0"/>
                  <a:t>Parámetros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8449B-D9E2-497C-9904-19058EB2B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6E450-9DBB-4EB1-B4F4-023696A9B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s-CL" sz="2800" dirty="0"/>
                  <a:t>En otros trabajos se eligen manualmente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s-CL" sz="2800" dirty="0"/>
                  <a:t>Se pueden aprender con el set de entrenamiento con descenso de gradiente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s-CL" sz="2800" dirty="0"/>
                  <a:t>Se entrena con función objetivo que favorece nodos conectados:</a:t>
                </a:r>
              </a:p>
              <a:p>
                <a:pPr marL="0" indent="0">
                  <a:buNone/>
                </a:pPr>
                <a:endParaRPr lang="es-CL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s-CL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𝑂𝑏𝑗</m:t>
                      </m:r>
                      <m:d>
                        <m:dPr>
                          <m:ctrlPr>
                            <a:rPr lang="es-C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s-C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C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s-C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C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s-C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s-CL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s-CL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CL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s-CL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𝑃𝐺</m:t>
                                      </m:r>
                                    </m:e>
                                    <m:sub>
                                      <m:r>
                                        <a:rPr lang="es-CL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s-CL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s-CL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s-CL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s-CL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𝑁𝐺</m:t>
                                          </m:r>
                                        </m:e>
                                        <m:sub>
                                          <m:r>
                                            <a:rPr lang="es-CL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func>
                                        <m:funcPr>
                                          <m:ctrlPr>
                                            <a:rPr lang="es-CL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CL" sz="28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>
                                            <a:rPr lang="es-CL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  <m:d>
                                            <m:dPr>
                                              <m:ctrlPr>
                                                <a:rPr lang="es-CL" sz="28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CL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s-CL" sz="2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s-CL" sz="2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s-CL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s-CL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r>
                                                <a:rPr lang="es-CL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s-CL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s-CL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</m:nary>
                                </m:e>
                              </m:nary>
                            </m:num>
                            <m:den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s-CL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𝑃𝐺</m:t>
                                  </m:r>
                                </m:e>
                                <m:sub>
                                  <m:r>
                                    <a:rPr lang="es-CL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s-CL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𝑁𝐺</m:t>
                                  </m:r>
                                </m:e>
                                <m:sub>
                                  <m:r>
                                    <a:rPr lang="es-CL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s-CL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dirty="0"/>
              </a:p>
              <a:p>
                <a:pPr marL="201168" lvl="1" indent="0">
                  <a:buNone/>
                </a:pPr>
                <a:endParaRPr lang="es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6E450-9DBB-4EB1-B4F4-023696A9B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39" t="-2576" r="-97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335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0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913EF6C-47FB-464E-92A2-2A1A9D57D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" y="640080"/>
            <a:ext cx="5634182" cy="5577840"/>
          </a:xfrm>
          <a:prstGeom prst="rect">
            <a:avLst/>
          </a:prstGeom>
        </p:spPr>
      </p:pic>
      <p:sp>
        <p:nvSpPr>
          <p:cNvPr id="36" name="Rectangle 28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BAC9B-D7B5-47B8-BFA3-27772FE11DE8}"/>
              </a:ext>
            </a:extLst>
          </p:cNvPr>
          <p:cNvSpPr txBox="1"/>
          <p:nvPr/>
        </p:nvSpPr>
        <p:spPr>
          <a:xfrm>
            <a:off x="7945515" y="640080"/>
            <a:ext cx="38617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>
                <a:solidFill>
                  <a:schemeClr val="bg1"/>
                </a:solidFill>
              </a:rPr>
              <a:t>Dataset</a:t>
            </a:r>
            <a:r>
              <a:rPr lang="es-CL" sz="2400" dirty="0">
                <a:solidFill>
                  <a:schemeClr val="bg1"/>
                </a:solidFill>
              </a:rPr>
              <a:t>: </a:t>
            </a:r>
            <a:r>
              <a:rPr lang="es-CL" sz="2400" i="1" dirty="0">
                <a:solidFill>
                  <a:schemeClr val="bg1"/>
                </a:solidFill>
              </a:rPr>
              <a:t>meetup.com</a:t>
            </a:r>
          </a:p>
          <a:p>
            <a:endParaRPr lang="es-CL" sz="2400" dirty="0">
              <a:solidFill>
                <a:schemeClr val="bg1"/>
              </a:solidFill>
            </a:endParaRPr>
          </a:p>
          <a:p>
            <a:r>
              <a:rPr lang="es-CL" sz="2400" dirty="0">
                <a:solidFill>
                  <a:schemeClr val="bg1"/>
                </a:solidFill>
              </a:rPr>
              <a:t>Métricas: </a:t>
            </a:r>
            <a:r>
              <a:rPr lang="es-CL" sz="2400" dirty="0" err="1">
                <a:solidFill>
                  <a:schemeClr val="bg1"/>
                </a:solidFill>
              </a:rPr>
              <a:t>p@N</a:t>
            </a:r>
            <a:r>
              <a:rPr lang="es-CL" sz="2400" dirty="0">
                <a:solidFill>
                  <a:schemeClr val="bg1"/>
                </a:solidFill>
              </a:rPr>
              <a:t> y </a:t>
            </a:r>
            <a:r>
              <a:rPr lang="es-CL" sz="2400" dirty="0" err="1">
                <a:solidFill>
                  <a:schemeClr val="bg1"/>
                </a:solidFill>
              </a:rPr>
              <a:t>r@N</a:t>
            </a:r>
            <a:endParaRPr lang="es-CL" sz="2400" dirty="0">
              <a:solidFill>
                <a:schemeClr val="bg1"/>
              </a:solidFill>
            </a:endParaRPr>
          </a:p>
          <a:p>
            <a:endParaRPr lang="es-CL" sz="2400" dirty="0">
              <a:solidFill>
                <a:schemeClr val="bg1"/>
              </a:solidFill>
            </a:endParaRPr>
          </a:p>
          <a:p>
            <a:r>
              <a:rPr lang="es-CL" sz="2400" dirty="0" err="1">
                <a:solidFill>
                  <a:schemeClr val="bg1"/>
                </a:solidFill>
              </a:rPr>
              <a:t>Baseline</a:t>
            </a:r>
            <a:r>
              <a:rPr lang="es-CL" sz="24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CL" sz="2400" dirty="0" err="1">
                <a:solidFill>
                  <a:schemeClr val="bg1"/>
                </a:solidFill>
              </a:rPr>
              <a:t>Collaborative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Filtering</a:t>
            </a:r>
            <a:r>
              <a:rPr lang="es-CL" sz="2400" dirty="0">
                <a:solidFill>
                  <a:schemeClr val="bg1"/>
                </a:solidFill>
              </a:rPr>
              <a:t> (CF)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CL" sz="2400" dirty="0" err="1">
                <a:solidFill>
                  <a:schemeClr val="bg1"/>
                </a:solidFill>
              </a:rPr>
              <a:t>Bayesian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Personalized</a:t>
            </a:r>
            <a:r>
              <a:rPr lang="es-CL" sz="2400" dirty="0">
                <a:solidFill>
                  <a:schemeClr val="bg1"/>
                </a:solidFill>
              </a:rPr>
              <a:t> Ranking (BPR)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CL" sz="2400" dirty="0" err="1">
                <a:solidFill>
                  <a:schemeClr val="bg1"/>
                </a:solidFill>
              </a:rPr>
              <a:t>Random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Walk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with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Restart</a:t>
            </a:r>
            <a:r>
              <a:rPr lang="es-CL" sz="2400" dirty="0">
                <a:solidFill>
                  <a:schemeClr val="bg1"/>
                </a:solidFill>
              </a:rPr>
              <a:t> (RWR)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CL" sz="2400" dirty="0">
                <a:solidFill>
                  <a:schemeClr val="bg1"/>
                </a:solidFill>
              </a:rPr>
              <a:t>PTARMIGAN (</a:t>
            </a:r>
            <a:r>
              <a:rPr lang="es-CL" sz="2400" dirty="0" err="1">
                <a:solidFill>
                  <a:schemeClr val="bg1"/>
                </a:solidFill>
              </a:rPr>
              <a:t>state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of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the</a:t>
            </a:r>
            <a:r>
              <a:rPr lang="es-CL" sz="2400" dirty="0">
                <a:solidFill>
                  <a:schemeClr val="bg1"/>
                </a:solidFill>
              </a:rPr>
              <a:t> art </a:t>
            </a:r>
            <a:r>
              <a:rPr lang="es-CL" sz="2400" dirty="0" err="1">
                <a:solidFill>
                  <a:schemeClr val="bg1"/>
                </a:solidFill>
              </a:rPr>
              <a:t>for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group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to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user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rec.</a:t>
            </a:r>
            <a:r>
              <a:rPr lang="es-CL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CL" sz="2400" dirty="0">
                <a:solidFill>
                  <a:schemeClr val="bg1"/>
                </a:solidFill>
              </a:rPr>
              <a:t>PIT (</a:t>
            </a:r>
            <a:r>
              <a:rPr lang="es-CL" sz="2400" dirty="0" err="1">
                <a:solidFill>
                  <a:schemeClr val="bg1"/>
                </a:solidFill>
              </a:rPr>
              <a:t>state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of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the</a:t>
            </a:r>
            <a:r>
              <a:rPr lang="es-CL" sz="2400" dirty="0">
                <a:solidFill>
                  <a:schemeClr val="bg1"/>
                </a:solidFill>
              </a:rPr>
              <a:t> art </a:t>
            </a:r>
            <a:r>
              <a:rPr lang="es-CL" sz="2400" dirty="0" err="1">
                <a:solidFill>
                  <a:schemeClr val="bg1"/>
                </a:solidFill>
              </a:rPr>
              <a:t>for</a:t>
            </a:r>
            <a:r>
              <a:rPr lang="es-CL" sz="2400" dirty="0">
                <a:solidFill>
                  <a:schemeClr val="bg1"/>
                </a:solidFill>
              </a:rPr>
              <a:t> tag </a:t>
            </a:r>
            <a:r>
              <a:rPr lang="es-CL" sz="2400" dirty="0" err="1">
                <a:solidFill>
                  <a:schemeClr val="bg1"/>
                </a:solidFill>
              </a:rPr>
              <a:t>to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group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rec.</a:t>
            </a:r>
            <a:r>
              <a:rPr lang="es-CL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068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1C04F-9CE7-4F9D-B52D-2C094FC4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45" y="905933"/>
            <a:ext cx="8999513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4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B82189-D9E1-4AF4-8186-82E8CDC39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42" y="905933"/>
            <a:ext cx="8614920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63C8C-CE3D-405A-AB54-2F658D1C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40080"/>
            <a:ext cx="3084844" cy="2103875"/>
          </a:xfrm>
        </p:spPr>
        <p:txBody>
          <a:bodyPr>
            <a:normAutofit/>
          </a:bodyPr>
          <a:lstStyle/>
          <a:p>
            <a:r>
              <a:rPr lang="es-CL" sz="4400" dirty="0" err="1">
                <a:solidFill>
                  <a:srgbClr val="FFFFFF"/>
                </a:solidFill>
              </a:rPr>
              <a:t>Event-based</a:t>
            </a:r>
            <a:r>
              <a:rPr lang="es-CL" sz="4400" dirty="0">
                <a:solidFill>
                  <a:srgbClr val="FFFFFF"/>
                </a:solidFill>
              </a:rPr>
              <a:t> Social Networks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09F725-3B64-467A-B7F9-F8B95CF5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3071595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FFFF"/>
                </a:solidFill>
              </a:rPr>
              <a:t>Entidades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Users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Events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Tags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Venues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Groups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213C47B-2591-475F-8D23-60259CB93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991" y="640080"/>
            <a:ext cx="591813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1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1D776-0F7A-4695-9E2F-2C80D9F6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62" y="905933"/>
            <a:ext cx="9121679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3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73F939-F69A-4A66-9717-A989C443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62" y="905933"/>
            <a:ext cx="9121679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CBEF4-3F07-4467-83B5-8B700CB2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902" y="820079"/>
            <a:ext cx="5791824" cy="55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4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299E-8155-4808-911E-3C6B2786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dirty="0" err="1"/>
              <a:t>Event-based</a:t>
            </a:r>
            <a:r>
              <a:rPr lang="es-CL" sz="4400" dirty="0"/>
              <a:t> Social Networks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DEED9-4A23-4D9E-9AC6-772B15A6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345497"/>
            <a:ext cx="3200400" cy="3379124"/>
          </a:xfrm>
        </p:spPr>
        <p:txBody>
          <a:bodyPr>
            <a:normAutofit/>
          </a:bodyPr>
          <a:lstStyle/>
          <a:p>
            <a:r>
              <a:rPr lang="es-CL" sz="2800" dirty="0"/>
              <a:t>El grafo aporta mucha información al tener distintas entidades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C68A88B-253A-4831-B719-3AAE696D4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6949" y="731838"/>
            <a:ext cx="558017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9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9DCB-CE55-4E1F-9A83-31748EAB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dirty="0"/>
              <a:t>¿Qué se busca con este trabajo?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5FB63A-611D-49DB-B874-D5E74A464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696" y="1943388"/>
            <a:ext cx="4998720" cy="40233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CL" sz="3200" dirty="0"/>
              <a:t>Recomendar: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3200" dirty="0"/>
              <a:t>Eventos a usuarios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3200" dirty="0"/>
              <a:t>Grupos a usuarios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3200" dirty="0"/>
              <a:t>Tags a Grupos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504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A598-EE5D-4B72-B76D-195E1189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Soluciones anteriores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C9F18-06C8-48E9-833F-CC4400BA2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/>
              <a:t>Abordan un solo problema a la vez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/>
              <a:t>No toman en cuenta toda la información que contiene el grafo al tener muchas entidades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/>
              <a:t>Son métodos que no se pueden generalizar a recomendaciones de otras entidades</a:t>
            </a:r>
          </a:p>
        </p:txBody>
      </p:sp>
    </p:spTree>
    <p:extLst>
      <p:ext uri="{BB962C8B-B14F-4D97-AF65-F5344CB8AC3E}">
        <p14:creationId xmlns:p14="http://schemas.microsoft.com/office/powerpoint/2010/main" val="11765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100F-26C6-40FE-8814-07341DD7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Solución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4BA31-A049-4A4A-B39E-40E54870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3062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/>
              <a:t>Modelar el problema como proximidad en el grafo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/>
              <a:t>También se desea aprender cómo interactúan las distintas entidades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/>
              <a:t>Esto último se puede aprender en el entrenamiento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/>
              <a:t>Agregar información temporal al problema</a:t>
            </a:r>
          </a:p>
        </p:txBody>
      </p:sp>
    </p:spTree>
    <p:extLst>
      <p:ext uri="{BB962C8B-B14F-4D97-AF65-F5344CB8AC3E}">
        <p14:creationId xmlns:p14="http://schemas.microsoft.com/office/powerpoint/2010/main" val="106726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039C-00AF-4570-A66D-D7CCEA48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CL" dirty="0"/>
              <a:t>Modelación del grafo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34231E-1F3B-41B5-A86A-C66E1A77F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010" y="2223301"/>
            <a:ext cx="10058400" cy="4023360"/>
          </a:xfrm>
        </p:spPr>
        <p:txBody>
          <a:bodyPr numCol="2">
            <a:normAutofit fontScale="92500" lnSpcReduction="10000"/>
          </a:bodyPr>
          <a:lstStyle/>
          <a:p>
            <a:r>
              <a:rPr lang="es-CL" sz="3000" dirty="0"/>
              <a:t>Nodos: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800" dirty="0" err="1"/>
              <a:t>Users</a:t>
            </a:r>
            <a:endParaRPr lang="es-CL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s-CL" sz="2800" dirty="0" err="1"/>
              <a:t>Groups</a:t>
            </a:r>
            <a:endParaRPr lang="es-CL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s-CL" sz="2800" dirty="0" err="1"/>
              <a:t>Events</a:t>
            </a:r>
            <a:endParaRPr lang="es-CL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s-CL" sz="2800" dirty="0"/>
              <a:t>Tags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800" dirty="0" err="1"/>
              <a:t>Venues</a:t>
            </a:r>
            <a:endParaRPr lang="es-CL" sz="2800" dirty="0"/>
          </a:p>
          <a:p>
            <a:pPr marL="0" indent="0">
              <a:buNone/>
            </a:pPr>
            <a:endParaRPr lang="es-CL" sz="2800" dirty="0"/>
          </a:p>
          <a:p>
            <a:endParaRPr lang="es-CL" sz="2800" dirty="0"/>
          </a:p>
          <a:p>
            <a:r>
              <a:rPr lang="es-CL" sz="3000" dirty="0"/>
              <a:t>Aristas: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&lt;U,E&gt;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&lt;E,G&gt;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&lt;E,V&gt;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&lt;U,G&gt;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&lt;U,T&gt;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&lt;G,T&gt;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65811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659E6-30B7-4BF3-8C9D-D9EF438B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346135"/>
            <a:ext cx="3084844" cy="2103875"/>
          </a:xfrm>
        </p:spPr>
        <p:txBody>
          <a:bodyPr>
            <a:normAutofit/>
          </a:bodyPr>
          <a:lstStyle/>
          <a:p>
            <a:r>
              <a:rPr lang="es-CL" sz="4400" dirty="0">
                <a:solidFill>
                  <a:srgbClr val="FFFFFF"/>
                </a:solidFill>
              </a:rPr>
              <a:t>Componente temporal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E20BD4-4FE0-4336-BE0C-2EBA79C2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L" sz="2800" dirty="0">
                <a:solidFill>
                  <a:srgbClr val="FFFFFF"/>
                </a:solidFill>
              </a:rPr>
              <a:t>Se agregan nodos de sesión S y aristas </a:t>
            </a:r>
            <a:r>
              <a:rPr lang="en-US" sz="2800" dirty="0">
                <a:solidFill>
                  <a:srgbClr val="FFFFFF"/>
                </a:solidFill>
              </a:rPr>
              <a:t>&lt;S,E&gt;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FFFF"/>
                </a:solidFill>
              </a:rPr>
              <a:t>El peso de las </a:t>
            </a:r>
            <a:r>
              <a:rPr lang="es-CL" sz="2800" dirty="0">
                <a:solidFill>
                  <a:srgbClr val="FFFFFF"/>
                </a:solidFill>
              </a:rPr>
              <a:t>aristas</a:t>
            </a:r>
            <a:r>
              <a:rPr lang="en-US" sz="2800" dirty="0">
                <a:solidFill>
                  <a:srgbClr val="FFFFFF"/>
                </a:solidFill>
              </a:rPr>
              <a:t> de los </a:t>
            </a:r>
            <a:r>
              <a:rPr lang="en-US" sz="2800" dirty="0" err="1">
                <a:solidFill>
                  <a:srgbClr val="FFFFFF"/>
                </a:solidFill>
              </a:rPr>
              <a:t>eventos</a:t>
            </a:r>
            <a:r>
              <a:rPr lang="en-US" sz="2800" dirty="0">
                <a:solidFill>
                  <a:srgbClr val="FFFFFF"/>
                </a:solidFill>
              </a:rPr>
              <a:t> se </a:t>
            </a:r>
            <a:r>
              <a:rPr lang="en-US" sz="2800" dirty="0" err="1">
                <a:solidFill>
                  <a:srgbClr val="FFFFFF"/>
                </a:solidFill>
              </a:rPr>
              <a:t>calcula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según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distancia</a:t>
            </a:r>
            <a:r>
              <a:rPr lang="en-US" sz="2800" dirty="0">
                <a:solidFill>
                  <a:srgbClr val="FFFFFF"/>
                </a:solidFill>
              </a:rPr>
              <a:t> temporal a </a:t>
            </a:r>
            <a:r>
              <a:rPr lang="en-US" sz="2800" dirty="0" err="1">
                <a:solidFill>
                  <a:srgbClr val="FFFFFF"/>
                </a:solidFill>
              </a:rPr>
              <a:t>evento</a:t>
            </a:r>
            <a:r>
              <a:rPr lang="en-US" sz="2800" dirty="0">
                <a:solidFill>
                  <a:srgbClr val="FFFFFF"/>
                </a:solidFill>
              </a:rPr>
              <a:t> anterior</a:t>
            </a:r>
            <a:endParaRPr lang="es-CL" sz="28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29B103-BC86-4E99-8407-7F1DB0FE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398073"/>
            <a:ext cx="6798082" cy="40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20C0-0EAE-40B8-A1AC-9DA25ECE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Cercanía en el grafo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9E99-C17E-4734-B793-DF582FBA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 err="1"/>
              <a:t>Random</a:t>
            </a:r>
            <a:r>
              <a:rPr lang="es-CL" sz="2800" dirty="0"/>
              <a:t> </a:t>
            </a:r>
            <a:r>
              <a:rPr lang="es-CL" sz="2800" dirty="0" err="1"/>
              <a:t>Walk</a:t>
            </a:r>
            <a:r>
              <a:rPr lang="es-CL" sz="2800" dirty="0"/>
              <a:t> </a:t>
            </a:r>
            <a:r>
              <a:rPr lang="es-CL" sz="2800" dirty="0" err="1"/>
              <a:t>with</a:t>
            </a:r>
            <a:r>
              <a:rPr lang="es-CL" sz="2800" dirty="0"/>
              <a:t> </a:t>
            </a:r>
            <a:r>
              <a:rPr lang="es-CL" sz="2800" dirty="0" err="1"/>
              <a:t>Restart</a:t>
            </a:r>
            <a:r>
              <a:rPr lang="es-CL" sz="2800" dirty="0"/>
              <a:t> (RWR)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/>
              <a:t>Multivariable </a:t>
            </a:r>
            <a:r>
              <a:rPr lang="es-CL" sz="2800" dirty="0" err="1"/>
              <a:t>Markov</a:t>
            </a:r>
            <a:r>
              <a:rPr lang="es-CL" sz="2800" dirty="0"/>
              <a:t> </a:t>
            </a:r>
            <a:r>
              <a:rPr lang="es-CL" sz="2800" dirty="0" err="1"/>
              <a:t>Chain</a:t>
            </a:r>
            <a:r>
              <a:rPr lang="es-CL" sz="2800" dirty="0"/>
              <a:t> (MMC)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/>
              <a:t>Normalmente la influencia de una entidad a otra se agrega a mano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2800" dirty="0"/>
              <a:t>Proponen un sistema para aprender esta influencia con el set de entrenamiento</a:t>
            </a:r>
          </a:p>
        </p:txBody>
      </p:sp>
    </p:spTree>
    <p:extLst>
      <p:ext uri="{BB962C8B-B14F-4D97-AF65-F5344CB8AC3E}">
        <p14:creationId xmlns:p14="http://schemas.microsoft.com/office/powerpoint/2010/main" val="42867907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671</Words>
  <Application>Microsoft Office PowerPoint</Application>
  <PresentationFormat>Widescreen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Cambria Math</vt:lpstr>
      <vt:lpstr>Wingdings</vt:lpstr>
      <vt:lpstr>Retrospect</vt:lpstr>
      <vt:lpstr>A General Graph-based Model for Recommendation in Event-based Social Networks</vt:lpstr>
      <vt:lpstr>Event-based Social Networks</vt:lpstr>
      <vt:lpstr>Event-based Social Networks</vt:lpstr>
      <vt:lpstr>¿Qué se busca con este trabajo?</vt:lpstr>
      <vt:lpstr>Soluciones anteriores</vt:lpstr>
      <vt:lpstr>Solución</vt:lpstr>
      <vt:lpstr>Modelación del grafo</vt:lpstr>
      <vt:lpstr>Componente temporal</vt:lpstr>
      <vt:lpstr>Cercanía en el grafo</vt:lpstr>
      <vt:lpstr>Cercanía en el grafo</vt:lpstr>
      <vt:lpstr>Recomendación</vt:lpstr>
      <vt:lpstr>Recomendando grupos a usuarios</vt:lpstr>
      <vt:lpstr>Recomendando tags a grupos</vt:lpstr>
      <vt:lpstr>Recomendando eventos a usuarios</vt:lpstr>
      <vt:lpstr>Convergencia con t→∞</vt:lpstr>
      <vt:lpstr>Parámetros 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 Graph-based Model for Recommendation in Event-based Social Networks</dc:title>
  <dc:creator>Antonio López</dc:creator>
  <cp:lastModifiedBy>Antonio López</cp:lastModifiedBy>
  <cp:revision>11</cp:revision>
  <dcterms:created xsi:type="dcterms:W3CDTF">2018-10-25T04:46:52Z</dcterms:created>
  <dcterms:modified xsi:type="dcterms:W3CDTF">2018-10-25T06:22:51Z</dcterms:modified>
</cp:coreProperties>
</file>